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72" r:id="rId3"/>
    <p:sldId id="370" r:id="rId4"/>
    <p:sldId id="340" r:id="rId5"/>
    <p:sldId id="341" r:id="rId6"/>
    <p:sldId id="346" r:id="rId7"/>
    <p:sldId id="347" r:id="rId8"/>
    <p:sldId id="356" r:id="rId9"/>
    <p:sldId id="360" r:id="rId10"/>
    <p:sldId id="371" r:id="rId11"/>
    <p:sldId id="358" r:id="rId12"/>
    <p:sldId id="359" r:id="rId13"/>
    <p:sldId id="357" r:id="rId14"/>
    <p:sldId id="263" r:id="rId15"/>
    <p:sldId id="354" r:id="rId16"/>
    <p:sldId id="352" r:id="rId17"/>
    <p:sldId id="353" r:id="rId18"/>
    <p:sldId id="368" r:id="rId19"/>
    <p:sldId id="363" r:id="rId20"/>
    <p:sldId id="355" r:id="rId21"/>
    <p:sldId id="364" r:id="rId22"/>
    <p:sldId id="367" r:id="rId23"/>
    <p:sldId id="369" r:id="rId24"/>
    <p:sldId id="372" r:id="rId25"/>
    <p:sldId id="337" r:id="rId26"/>
    <p:sldId id="345" r:id="rId27"/>
    <p:sldId id="362" r:id="rId28"/>
    <p:sldId id="365" r:id="rId29"/>
    <p:sldId id="366" r:id="rId30"/>
    <p:sldId id="349" r:id="rId31"/>
    <p:sldId id="351" r:id="rId32"/>
    <p:sldId id="271" r:id="rId33"/>
    <p:sldId id="361" r:id="rId34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36"/>
      <p:bold r:id="rId37"/>
    </p:embeddedFont>
    <p:embeddedFont>
      <p:font typeface="Concert One" pitchFamily="2" charset="77"/>
      <p:regular r:id="rId38"/>
    </p:embeddedFont>
    <p:embeddedFont>
      <p:font typeface="Teko" panose="02000000000000000000" pitchFamily="2" charset="7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654D46-4351-1444-A632-597A9BCB378F}" v="116" dt="2021-03-03T22:10:35.010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3"/>
  </p:normalViewPr>
  <p:slideViewPr>
    <p:cSldViewPr snapToGrid="0" snapToObjects="1">
      <p:cViewPr varScale="1">
        <p:scale>
          <a:sx n="143" d="100"/>
          <a:sy n="143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1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05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6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7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4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8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57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83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02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31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87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0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6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6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62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935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6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9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86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30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4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59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83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5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8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https://</a:t>
            </a:r>
            <a:r>
              <a:rPr lang="en-CA" dirty="0" err="1"/>
              <a:t>www.youtube.com</a:t>
            </a:r>
            <a:r>
              <a:rPr lang="en-CA" dirty="0"/>
              <a:t>/</a:t>
            </a:r>
            <a:r>
              <a:rPr lang="en-CA" dirty="0" err="1"/>
              <a:t>watch?v</a:t>
            </a:r>
            <a:r>
              <a:rPr lang="en-CA" dirty="0"/>
              <a:t>=spUNpyF58BY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68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4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5" r:id="rId6"/>
    <p:sldLayoutId id="2147483667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3: Signal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237973" y="321250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104218" y="305602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037336" y="296893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392966" y="336490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882347" y="334177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815470" y="344075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526721" y="350369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459844" y="254474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171096" y="362462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748592" y="357513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873356" y="380849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163124" y="309940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813801" y="323516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455508" y="338871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101741" y="34701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744255" y="332750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384995" y="246945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029369" y="294295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673744" y="346015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318526" y="32342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6962487" y="281912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744255" y="411982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388806" y="3152379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868950" y="396931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050069" y="366402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Google Shape;743;p29">
            <a:extLst>
              <a:ext uri="{FF2B5EF4-FFF2-40B4-BE49-F238E27FC236}">
                <a16:creationId xmlns:a16="http://schemas.microsoft.com/office/drawing/2014/main" id="{9DCEEE98-E852-B245-90BB-D083A51D4FC4}"/>
              </a:ext>
            </a:extLst>
          </p:cNvPr>
          <p:cNvSpPr txBox="1">
            <a:spLocks/>
          </p:cNvSpPr>
          <p:nvPr/>
        </p:nvSpPr>
        <p:spPr>
          <a:xfrm>
            <a:off x="868950" y="12914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Let us imagen we have the following timeseries: it has a sampling rate and a frequency profile</a:t>
            </a:r>
          </a:p>
        </p:txBody>
      </p:sp>
    </p:spTree>
    <p:extLst>
      <p:ext uri="{BB962C8B-B14F-4D97-AF65-F5344CB8AC3E}">
        <p14:creationId xmlns:p14="http://schemas.microsoft.com/office/powerpoint/2010/main" val="112569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243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7AB7F5-2B3F-154B-9A89-0A78328B4043}"/>
              </a:ext>
            </a:extLst>
          </p:cNvPr>
          <p:cNvCxnSpPr>
            <a:cxnSpLocks/>
          </p:cNvCxnSpPr>
          <p:nvPr/>
        </p:nvCxnSpPr>
        <p:spPr>
          <a:xfrm>
            <a:off x="1338376" y="1798925"/>
            <a:ext cx="0" cy="5959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773B9F-0F71-AE45-A22F-65E8CA67A989}"/>
              </a:ext>
            </a:extLst>
          </p:cNvPr>
          <p:cNvCxnSpPr>
            <a:cxnSpLocks/>
          </p:cNvCxnSpPr>
          <p:nvPr/>
        </p:nvCxnSpPr>
        <p:spPr>
          <a:xfrm>
            <a:off x="5204621" y="1642444"/>
            <a:ext cx="0" cy="752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E23645-B2D8-7F47-9D46-2AAD3ECACEE1}"/>
              </a:ext>
            </a:extLst>
          </p:cNvPr>
          <p:cNvCxnSpPr>
            <a:cxnSpLocks/>
          </p:cNvCxnSpPr>
          <p:nvPr/>
        </p:nvCxnSpPr>
        <p:spPr>
          <a:xfrm>
            <a:off x="7137739" y="1555358"/>
            <a:ext cx="0" cy="8395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5537-7373-E041-81E8-CFF03D4831EC}"/>
              </a:ext>
            </a:extLst>
          </p:cNvPr>
          <p:cNvCxnSpPr>
            <a:cxnSpLocks/>
          </p:cNvCxnSpPr>
          <p:nvPr/>
        </p:nvCxnSpPr>
        <p:spPr>
          <a:xfrm>
            <a:off x="6493369" y="1951325"/>
            <a:ext cx="0" cy="4435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2A17DB-93A3-1F4A-A76A-45E8CFF2E0B6}"/>
              </a:ext>
            </a:extLst>
          </p:cNvPr>
          <p:cNvCxnSpPr>
            <a:cxnSpLocks/>
          </p:cNvCxnSpPr>
          <p:nvPr/>
        </p:nvCxnSpPr>
        <p:spPr>
          <a:xfrm>
            <a:off x="1982750" y="1928194"/>
            <a:ext cx="0" cy="46672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1D4C5-8E74-874F-838E-5DF0AF49B439}"/>
              </a:ext>
            </a:extLst>
          </p:cNvPr>
          <p:cNvCxnSpPr>
            <a:cxnSpLocks/>
          </p:cNvCxnSpPr>
          <p:nvPr/>
        </p:nvCxnSpPr>
        <p:spPr>
          <a:xfrm>
            <a:off x="3915873" y="2027173"/>
            <a:ext cx="0" cy="3677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725BB-72A4-D143-92FD-9F4079E468E9}"/>
              </a:ext>
            </a:extLst>
          </p:cNvPr>
          <p:cNvCxnSpPr>
            <a:cxnSpLocks/>
          </p:cNvCxnSpPr>
          <p:nvPr/>
        </p:nvCxnSpPr>
        <p:spPr>
          <a:xfrm>
            <a:off x="2627124" y="2090118"/>
            <a:ext cx="1" cy="3048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62EE62-6FAF-CB46-8704-9916D940E730}"/>
              </a:ext>
            </a:extLst>
          </p:cNvPr>
          <p:cNvCxnSpPr>
            <a:cxnSpLocks/>
          </p:cNvCxnSpPr>
          <p:nvPr/>
        </p:nvCxnSpPr>
        <p:spPr>
          <a:xfrm>
            <a:off x="4560247" y="1131168"/>
            <a:ext cx="0" cy="1263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F0E231-7087-1A46-9F11-87C9E0F0E895}"/>
              </a:ext>
            </a:extLst>
          </p:cNvPr>
          <p:cNvCxnSpPr>
            <a:cxnSpLocks/>
          </p:cNvCxnSpPr>
          <p:nvPr/>
        </p:nvCxnSpPr>
        <p:spPr>
          <a:xfrm>
            <a:off x="3271499" y="2211046"/>
            <a:ext cx="0" cy="183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00C4FD-C105-3943-90F0-B28ECD782076}"/>
              </a:ext>
            </a:extLst>
          </p:cNvPr>
          <p:cNvCxnSpPr>
            <a:cxnSpLocks/>
          </p:cNvCxnSpPr>
          <p:nvPr/>
        </p:nvCxnSpPr>
        <p:spPr>
          <a:xfrm>
            <a:off x="5848995" y="2161556"/>
            <a:ext cx="0" cy="233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F69886-9EAC-264F-B397-5AB74EA045A2}"/>
              </a:ext>
            </a:extLst>
          </p:cNvPr>
          <p:cNvCxnSpPr>
            <a:cxnSpLocks/>
          </p:cNvCxnSpPr>
          <p:nvPr/>
        </p:nvCxnSpPr>
        <p:spPr>
          <a:xfrm>
            <a:off x="973759" y="2394918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45FB719-FE84-7745-975F-266BC41AA698}"/>
              </a:ext>
            </a:extLst>
          </p:cNvPr>
          <p:cNvSpPr/>
          <p:nvPr/>
        </p:nvSpPr>
        <p:spPr>
          <a:xfrm>
            <a:off x="1263527" y="1685822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37F254-4BC5-534B-AEA7-545207BF94BD}"/>
              </a:ext>
            </a:extLst>
          </p:cNvPr>
          <p:cNvSpPr/>
          <p:nvPr/>
        </p:nvSpPr>
        <p:spPr>
          <a:xfrm>
            <a:off x="1914204" y="182158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95A1C-3C15-B944-A396-253FD88EE910}"/>
              </a:ext>
            </a:extLst>
          </p:cNvPr>
          <p:cNvSpPr/>
          <p:nvPr/>
        </p:nvSpPr>
        <p:spPr>
          <a:xfrm>
            <a:off x="2555911" y="1975138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88C93F-EB23-7948-9522-2FD942399AA1}"/>
              </a:ext>
            </a:extLst>
          </p:cNvPr>
          <p:cNvSpPr/>
          <p:nvPr/>
        </p:nvSpPr>
        <p:spPr>
          <a:xfrm>
            <a:off x="3202144" y="205660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F89DB7-43AD-B846-AB31-DEF7BEEEA4CF}"/>
              </a:ext>
            </a:extLst>
          </p:cNvPr>
          <p:cNvSpPr/>
          <p:nvPr/>
        </p:nvSpPr>
        <p:spPr>
          <a:xfrm>
            <a:off x="3844658" y="1913929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EE6C44D-4060-FD46-9742-7A422D683A25}"/>
              </a:ext>
            </a:extLst>
          </p:cNvPr>
          <p:cNvSpPr/>
          <p:nvPr/>
        </p:nvSpPr>
        <p:spPr>
          <a:xfrm>
            <a:off x="4485398" y="105587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876DDAF-2113-514D-8B6F-4313FB7E84EE}"/>
              </a:ext>
            </a:extLst>
          </p:cNvPr>
          <p:cNvSpPr/>
          <p:nvPr/>
        </p:nvSpPr>
        <p:spPr>
          <a:xfrm>
            <a:off x="5129772" y="1529370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E84210C-C040-0440-9E9E-9C5BA3F85DCA}"/>
              </a:ext>
            </a:extLst>
          </p:cNvPr>
          <p:cNvSpPr/>
          <p:nvPr/>
        </p:nvSpPr>
        <p:spPr>
          <a:xfrm>
            <a:off x="5774147" y="2046576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2D4950-52AC-0749-9904-99BA0D76726A}"/>
              </a:ext>
            </a:extLst>
          </p:cNvPr>
          <p:cNvSpPr/>
          <p:nvPr/>
        </p:nvSpPr>
        <p:spPr>
          <a:xfrm>
            <a:off x="6418929" y="1820697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77ECB3-FFAB-3E4F-A880-CA9C5FF90B7E}"/>
              </a:ext>
            </a:extLst>
          </p:cNvPr>
          <p:cNvSpPr/>
          <p:nvPr/>
        </p:nvSpPr>
        <p:spPr>
          <a:xfrm>
            <a:off x="7062890" y="1405544"/>
            <a:ext cx="149697" cy="1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86C566C-1F52-5F4B-89E7-5B54926F2353}"/>
              </a:ext>
            </a:extLst>
          </p:cNvPr>
          <p:cNvCxnSpPr>
            <a:cxnSpLocks/>
          </p:cNvCxnSpPr>
          <p:nvPr/>
        </p:nvCxnSpPr>
        <p:spPr>
          <a:xfrm>
            <a:off x="1278771" y="3757066"/>
            <a:ext cx="0" cy="5959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34459E-574C-EF48-AA63-2293A763E021}"/>
              </a:ext>
            </a:extLst>
          </p:cNvPr>
          <p:cNvCxnSpPr>
            <a:cxnSpLocks/>
          </p:cNvCxnSpPr>
          <p:nvPr/>
        </p:nvCxnSpPr>
        <p:spPr>
          <a:xfrm>
            <a:off x="5145016" y="3600585"/>
            <a:ext cx="0" cy="75247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40C6179-3AC2-A64D-89D0-64DF529FEE5D}"/>
              </a:ext>
            </a:extLst>
          </p:cNvPr>
          <p:cNvCxnSpPr>
            <a:cxnSpLocks/>
          </p:cNvCxnSpPr>
          <p:nvPr/>
        </p:nvCxnSpPr>
        <p:spPr>
          <a:xfrm>
            <a:off x="7078134" y="3513499"/>
            <a:ext cx="0" cy="8395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366647-00E6-8B4B-90E3-C435764A8F30}"/>
              </a:ext>
            </a:extLst>
          </p:cNvPr>
          <p:cNvCxnSpPr>
            <a:cxnSpLocks/>
          </p:cNvCxnSpPr>
          <p:nvPr/>
        </p:nvCxnSpPr>
        <p:spPr>
          <a:xfrm>
            <a:off x="6433764" y="3909466"/>
            <a:ext cx="0" cy="4435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7FC6A8-5998-0848-86E0-05F45E30BBBA}"/>
              </a:ext>
            </a:extLst>
          </p:cNvPr>
          <p:cNvCxnSpPr>
            <a:cxnSpLocks/>
          </p:cNvCxnSpPr>
          <p:nvPr/>
        </p:nvCxnSpPr>
        <p:spPr>
          <a:xfrm>
            <a:off x="1923145" y="3886335"/>
            <a:ext cx="0" cy="46672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48453A-FC9A-2646-A0B6-4B80DD01CD47}"/>
              </a:ext>
            </a:extLst>
          </p:cNvPr>
          <p:cNvCxnSpPr>
            <a:cxnSpLocks/>
          </p:cNvCxnSpPr>
          <p:nvPr/>
        </p:nvCxnSpPr>
        <p:spPr>
          <a:xfrm>
            <a:off x="3856268" y="3985314"/>
            <a:ext cx="0" cy="3677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1CFA0E6-FF3D-904C-9301-DE2C7A2A9170}"/>
              </a:ext>
            </a:extLst>
          </p:cNvPr>
          <p:cNvCxnSpPr>
            <a:cxnSpLocks/>
          </p:cNvCxnSpPr>
          <p:nvPr/>
        </p:nvCxnSpPr>
        <p:spPr>
          <a:xfrm>
            <a:off x="2567519" y="4048259"/>
            <a:ext cx="1" cy="304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F6B729-8B37-224A-AE0E-731EA979F448}"/>
              </a:ext>
            </a:extLst>
          </p:cNvPr>
          <p:cNvCxnSpPr>
            <a:cxnSpLocks/>
          </p:cNvCxnSpPr>
          <p:nvPr/>
        </p:nvCxnSpPr>
        <p:spPr>
          <a:xfrm>
            <a:off x="4500642" y="3089309"/>
            <a:ext cx="0" cy="12637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120B0C-823E-2A4D-A622-4B6B384C61E5}"/>
              </a:ext>
            </a:extLst>
          </p:cNvPr>
          <p:cNvCxnSpPr>
            <a:cxnSpLocks/>
          </p:cNvCxnSpPr>
          <p:nvPr/>
        </p:nvCxnSpPr>
        <p:spPr>
          <a:xfrm>
            <a:off x="3211894" y="4169187"/>
            <a:ext cx="0" cy="1838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F78ED-30D8-2A4F-A102-B0438EE6DF5C}"/>
              </a:ext>
            </a:extLst>
          </p:cNvPr>
          <p:cNvCxnSpPr>
            <a:cxnSpLocks/>
          </p:cNvCxnSpPr>
          <p:nvPr/>
        </p:nvCxnSpPr>
        <p:spPr>
          <a:xfrm>
            <a:off x="5789390" y="4119697"/>
            <a:ext cx="0" cy="2333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5EC067-9ED5-9D42-8C56-A3F10E2C9125}"/>
              </a:ext>
            </a:extLst>
          </p:cNvPr>
          <p:cNvCxnSpPr>
            <a:cxnSpLocks/>
          </p:cNvCxnSpPr>
          <p:nvPr/>
        </p:nvCxnSpPr>
        <p:spPr>
          <a:xfrm>
            <a:off x="914154" y="4353059"/>
            <a:ext cx="6836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46580C5-EC75-3C4F-B617-919B215244AA}"/>
              </a:ext>
            </a:extLst>
          </p:cNvPr>
          <p:cNvSpPr/>
          <p:nvPr/>
        </p:nvSpPr>
        <p:spPr>
          <a:xfrm>
            <a:off x="1203922" y="3643963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EBA21B-AF8D-EB40-B4B7-9AE50AD14B1A}"/>
              </a:ext>
            </a:extLst>
          </p:cNvPr>
          <p:cNvSpPr/>
          <p:nvPr/>
        </p:nvSpPr>
        <p:spPr>
          <a:xfrm>
            <a:off x="1854599" y="377972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8511CB2-0A16-6D49-A272-AF5D55B40975}"/>
              </a:ext>
            </a:extLst>
          </p:cNvPr>
          <p:cNvSpPr/>
          <p:nvPr/>
        </p:nvSpPr>
        <p:spPr>
          <a:xfrm>
            <a:off x="2496306" y="3933279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3CC2AAD-423C-CF4B-BB50-83FAF79B2363}"/>
              </a:ext>
            </a:extLst>
          </p:cNvPr>
          <p:cNvSpPr/>
          <p:nvPr/>
        </p:nvSpPr>
        <p:spPr>
          <a:xfrm>
            <a:off x="3142539" y="401474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7247F4D-48C8-1440-A5D8-063821664DEF}"/>
              </a:ext>
            </a:extLst>
          </p:cNvPr>
          <p:cNvSpPr/>
          <p:nvPr/>
        </p:nvSpPr>
        <p:spPr>
          <a:xfrm>
            <a:off x="3785053" y="3872070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B90DB00-4E45-4542-8CC1-D93D4646BCA2}"/>
              </a:ext>
            </a:extLst>
          </p:cNvPr>
          <p:cNvSpPr/>
          <p:nvPr/>
        </p:nvSpPr>
        <p:spPr>
          <a:xfrm>
            <a:off x="4425793" y="301401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AF9B89-135C-5A47-B023-2DE654879CD0}"/>
              </a:ext>
            </a:extLst>
          </p:cNvPr>
          <p:cNvSpPr/>
          <p:nvPr/>
        </p:nvSpPr>
        <p:spPr>
          <a:xfrm>
            <a:off x="5070167" y="3487511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EF96F9-244A-934A-9C61-BF26AFCDDDD8}"/>
              </a:ext>
            </a:extLst>
          </p:cNvPr>
          <p:cNvSpPr/>
          <p:nvPr/>
        </p:nvSpPr>
        <p:spPr>
          <a:xfrm>
            <a:off x="5714542" y="4004717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276F80E-4D99-494D-8AD4-2DCA7155DFA8}"/>
              </a:ext>
            </a:extLst>
          </p:cNvPr>
          <p:cNvSpPr/>
          <p:nvPr/>
        </p:nvSpPr>
        <p:spPr>
          <a:xfrm>
            <a:off x="6359324" y="3778838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92861-54D4-9745-B1EC-9ED39B1CF9F6}"/>
              </a:ext>
            </a:extLst>
          </p:cNvPr>
          <p:cNvSpPr/>
          <p:nvPr/>
        </p:nvSpPr>
        <p:spPr>
          <a:xfrm>
            <a:off x="7003285" y="3363685"/>
            <a:ext cx="149697" cy="154441"/>
          </a:xfrm>
          <a:prstGeom prst="ellipse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E17F89-EFD5-664B-8F16-051599D5331F}"/>
              </a:ext>
            </a:extLst>
          </p:cNvPr>
          <p:cNvSpPr txBox="1"/>
          <p:nvPr/>
        </p:nvSpPr>
        <p:spPr>
          <a:xfrm>
            <a:off x="7375754" y="3666565"/>
            <a:ext cx="156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2C13F1-3488-5C47-9F15-3412ECAD2484}"/>
              </a:ext>
            </a:extLst>
          </p:cNvPr>
          <p:cNvSpPr txBox="1"/>
          <p:nvPr/>
        </p:nvSpPr>
        <p:spPr>
          <a:xfrm>
            <a:off x="3780859" y="4630386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fs/n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C07054-8B17-0649-AC20-140C8797E495}"/>
              </a:ext>
            </a:extLst>
          </p:cNvPr>
          <p:cNvSpPr txBox="1"/>
          <p:nvPr/>
        </p:nvSpPr>
        <p:spPr>
          <a:xfrm>
            <a:off x="3844658" y="2706240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 = 1/fs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645E5D-5CAF-0C4B-B608-0EE445C72D08}"/>
              </a:ext>
            </a:extLst>
          </p:cNvPr>
          <p:cNvSpPr txBox="1"/>
          <p:nvPr/>
        </p:nvSpPr>
        <p:spPr>
          <a:xfrm>
            <a:off x="7430568" y="1983424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4FDB7-25DA-2940-B5A0-6BB275A12A3A}"/>
              </a:ext>
            </a:extLst>
          </p:cNvPr>
          <p:cNvSpPr txBox="1"/>
          <p:nvPr/>
        </p:nvSpPr>
        <p:spPr>
          <a:xfrm>
            <a:off x="969353" y="2555731"/>
            <a:ext cx="21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data in time / space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938C5A-4527-AC48-9358-C24887A5D885}"/>
              </a:ext>
            </a:extLst>
          </p:cNvPr>
          <p:cNvSpPr txBox="1"/>
          <p:nvPr/>
        </p:nvSpPr>
        <p:spPr>
          <a:xfrm>
            <a:off x="838440" y="445677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frequency</a:t>
            </a: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14323BC5-FC5A-5343-99F5-A4096A823421}"/>
              </a:ext>
            </a:extLst>
          </p:cNvPr>
          <p:cNvSpPr/>
          <p:nvPr/>
        </p:nvSpPr>
        <p:spPr>
          <a:xfrm rot="16200000">
            <a:off x="4150472" y="2250445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Bracket 82">
            <a:extLst>
              <a:ext uri="{FF2B5EF4-FFF2-40B4-BE49-F238E27FC236}">
                <a16:creationId xmlns:a16="http://schemas.microsoft.com/office/drawing/2014/main" id="{DB1F077E-BC0B-3543-B6ED-95F60D6BD833}"/>
              </a:ext>
            </a:extLst>
          </p:cNvPr>
          <p:cNvSpPr/>
          <p:nvPr/>
        </p:nvSpPr>
        <p:spPr>
          <a:xfrm rot="16200000">
            <a:off x="4087844" y="4193751"/>
            <a:ext cx="175176" cy="64437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DE40473-CF0B-CA41-9E13-2DEC2CB87A32}"/>
              </a:ext>
            </a:extLst>
          </p:cNvPr>
          <p:cNvSpPr txBox="1"/>
          <p:nvPr/>
        </p:nvSpPr>
        <p:spPr>
          <a:xfrm>
            <a:off x="6969947" y="4449637"/>
            <a:ext cx="156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172AC-1F02-BE40-BD8C-9F2CBA3C6BE5}"/>
              </a:ext>
            </a:extLst>
          </p:cNvPr>
          <p:cNvCxnSpPr>
            <a:cxnSpLocks/>
          </p:cNvCxnSpPr>
          <p:nvPr/>
        </p:nvCxnSpPr>
        <p:spPr>
          <a:xfrm>
            <a:off x="4497619" y="1430447"/>
            <a:ext cx="0" cy="3167139"/>
          </a:xfrm>
          <a:prstGeom prst="straightConnector1">
            <a:avLst/>
          </a:prstGeom>
          <a:ln w="2540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B7B4AE-9E5E-E344-A0D5-7F5F2CDE3485}"/>
              </a:ext>
            </a:extLst>
          </p:cNvPr>
          <p:cNvSpPr txBox="1"/>
          <p:nvPr/>
        </p:nvSpPr>
        <p:spPr>
          <a:xfrm>
            <a:off x="3823129" y="2615835"/>
            <a:ext cx="1416102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/>
              <a:t>FFT</a:t>
            </a:r>
          </a:p>
        </p:txBody>
      </p:sp>
    </p:spTree>
    <p:extLst>
      <p:ext uri="{BB962C8B-B14F-4D97-AF65-F5344CB8AC3E}">
        <p14:creationId xmlns:p14="http://schemas.microsoft.com/office/powerpoint/2010/main" val="416497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 MATLAB, the function </a:t>
            </a:r>
            <a:r>
              <a:rPr lang="en-US" sz="2400" b="1" dirty="0" err="1">
                <a:solidFill>
                  <a:schemeClr val="accent3"/>
                </a:solidFill>
              </a:rPr>
              <a:t>fft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returns the spectral estimate of a timeseries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many methods of spectral decomposition,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is one often used to increase the SNR of your output.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Here your signal is broken down into smaller windows, an FFT of these windows is computed and then averaged</a:t>
            </a:r>
          </a:p>
        </p:txBody>
      </p:sp>
    </p:spTree>
    <p:extLst>
      <p:ext uri="{BB962C8B-B14F-4D97-AF65-F5344CB8AC3E}">
        <p14:creationId xmlns:p14="http://schemas.microsoft.com/office/powerpoint/2010/main" val="35868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100" y="17295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Filter (no not </a:t>
            </a:r>
            <a:r>
              <a:rPr lang="en-CA" dirty="0"/>
              <a:t>I</a:t>
            </a:r>
            <a:r>
              <a:rPr lang="en" dirty="0" err="1"/>
              <a:t>nstagram</a:t>
            </a:r>
            <a:r>
              <a:rPr lang="en" dirty="0"/>
              <a:t>) 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230227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sz="2400" dirty="0">
                <a:solidFill>
                  <a:schemeClr val="accent3"/>
                </a:solidFill>
              </a:rPr>
              <a:t>A collection of methods to remove unwanted signals/artifacts/aspects of your data</a:t>
            </a:r>
          </a:p>
          <a:p>
            <a:pPr marL="0" indent="0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</a:t>
            </a:r>
            <a:r>
              <a:rPr lang="en-US" sz="2400" b="1" i="1" dirty="0">
                <a:solidFill>
                  <a:schemeClr val="accent3"/>
                </a:solidFill>
              </a:rPr>
              <a:t>smooth</a:t>
            </a:r>
            <a:r>
              <a:rPr lang="en-US" sz="2400" dirty="0">
                <a:solidFill>
                  <a:schemeClr val="accent3"/>
                </a:solidFill>
              </a:rPr>
              <a:t> function (i.e., moving average, can be considered a type of filter).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Similarly, removing outliers can also act as a </a:t>
            </a:r>
            <a:r>
              <a:rPr lang="en-US" sz="2400" b="1" i="1" dirty="0">
                <a:solidFill>
                  <a:schemeClr val="accent3"/>
                </a:solidFill>
              </a:rPr>
              <a:t>Low Pass </a:t>
            </a:r>
            <a:r>
              <a:rPr lang="en-US" sz="2400" dirty="0">
                <a:solidFill>
                  <a:schemeClr val="accent3"/>
                </a:solidFill>
              </a:rPr>
              <a:t>filters, removing ‘spikes’ in your data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come in many shapes and forms, but ultimately all aim to </a:t>
            </a:r>
            <a:r>
              <a:rPr lang="en-US" sz="2400" i="1" dirty="0">
                <a:solidFill>
                  <a:schemeClr val="accent3"/>
                </a:solidFill>
              </a:rPr>
              <a:t>‘clean’  </a:t>
            </a:r>
            <a:r>
              <a:rPr lang="en-US" sz="2400" dirty="0">
                <a:solidFill>
                  <a:schemeClr val="accent3"/>
                </a:solidFill>
              </a:rPr>
              <a:t>your data…….. but there is such thing as too much of a good thing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9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6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96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pic>
        <p:nvPicPr>
          <p:cNvPr id="3" name="Picture 2" descr="Two people holding a book&#10;&#10;Description automatically generated with medium confidence">
            <a:extLst>
              <a:ext uri="{FF2B5EF4-FFF2-40B4-BE49-F238E27FC236}">
                <a16:creationId xmlns:a16="http://schemas.microsoft.com/office/drawing/2014/main" id="{C0803968-D68D-4F4E-8A87-BFC4796C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size="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CD120-8F1F-3045-896A-52D5C858C191}"/>
              </a:ext>
            </a:extLst>
          </p:cNvPr>
          <p:cNvSpPr txBox="1"/>
          <p:nvPr/>
        </p:nvSpPr>
        <p:spPr>
          <a:xfrm>
            <a:off x="1531465" y="1117580"/>
            <a:ext cx="6081069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Just like on Instagram, filtering your data too much has its downsides</a:t>
            </a:r>
          </a:p>
        </p:txBody>
      </p:sp>
    </p:spTree>
    <p:extLst>
      <p:ext uri="{BB962C8B-B14F-4D97-AF65-F5344CB8AC3E}">
        <p14:creationId xmlns:p14="http://schemas.microsoft.com/office/powerpoint/2010/main" val="230345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160777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Filters can be considered either: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Lowpass: </a:t>
            </a:r>
            <a:r>
              <a:rPr lang="en-US" sz="2400" dirty="0">
                <a:solidFill>
                  <a:schemeClr val="accent3"/>
                </a:solidFill>
              </a:rPr>
              <a:t>only keeps information below the defined frequency</a:t>
            </a: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Highpass</a:t>
            </a:r>
            <a:r>
              <a:rPr lang="en-US" sz="2400" b="1" dirty="0">
                <a:solidFill>
                  <a:schemeClr val="accent3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only keeps the information above the defined frequency</a:t>
            </a:r>
          </a:p>
          <a:p>
            <a:pPr marL="0" indent="0" algn="l"/>
            <a:r>
              <a:rPr lang="en-US" sz="2400" b="1" dirty="0">
                <a:solidFill>
                  <a:schemeClr val="accent3"/>
                </a:solidFill>
              </a:rPr>
              <a:t>Bandpass: </a:t>
            </a:r>
            <a:r>
              <a:rPr lang="en-US" sz="2400" dirty="0">
                <a:solidFill>
                  <a:schemeClr val="accent3"/>
                </a:solidFill>
              </a:rPr>
              <a:t>only keeps the information within the defined range</a:t>
            </a:r>
          </a:p>
        </p:txBody>
      </p:sp>
    </p:spTree>
    <p:extLst>
      <p:ext uri="{BB962C8B-B14F-4D97-AF65-F5344CB8AC3E}">
        <p14:creationId xmlns:p14="http://schemas.microsoft.com/office/powerpoint/2010/main" val="272553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9777" y="125300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Randi() </a:t>
            </a:r>
            <a:r>
              <a:rPr lang="en-US" sz="2400" dirty="0">
                <a:solidFill>
                  <a:schemeClr val="accent3"/>
                </a:solidFill>
              </a:rPr>
              <a:t>– returns random number of max </a:t>
            </a:r>
            <a:r>
              <a:rPr lang="en-US" sz="2400" dirty="0" err="1">
                <a:solidFill>
                  <a:schemeClr val="accent3"/>
                </a:solidFill>
              </a:rPr>
              <a:t>i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Randn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returns number from standard normal </a:t>
            </a:r>
            <a:r>
              <a:rPr lang="en-US" sz="2400" dirty="0" err="1">
                <a:solidFill>
                  <a:schemeClr val="accent3"/>
                </a:solidFill>
              </a:rPr>
              <a:t>dist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 </a:t>
            </a:r>
            <a:r>
              <a:rPr lang="en-US" sz="2400" dirty="0">
                <a:solidFill>
                  <a:schemeClr val="accent3"/>
                </a:solidFill>
              </a:rPr>
              <a:t>–returns random number between 0-1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Sin()</a:t>
            </a:r>
            <a:r>
              <a:rPr lang="en-US" sz="2400" dirty="0">
                <a:solidFill>
                  <a:schemeClr val="accent3"/>
                </a:solidFill>
              </a:rPr>
              <a:t> –can be used to simulate oscillatory data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8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There are </a:t>
            </a:r>
            <a:r>
              <a:rPr lang="en-US" sz="2400" b="1" dirty="0">
                <a:solidFill>
                  <a:schemeClr val="accent3"/>
                </a:solidFill>
              </a:rPr>
              <a:t>digital</a:t>
            </a:r>
            <a:r>
              <a:rPr lang="en-US" sz="2400" dirty="0">
                <a:solidFill>
                  <a:schemeClr val="accent3"/>
                </a:solidFill>
              </a:rPr>
              <a:t> and analog </a:t>
            </a:r>
            <a:r>
              <a:rPr lang="en-US" sz="2400" b="1" dirty="0">
                <a:solidFill>
                  <a:schemeClr val="accent3"/>
                </a:solidFill>
              </a:rPr>
              <a:t>filters</a:t>
            </a:r>
            <a:r>
              <a:rPr lang="en-US" sz="2400" dirty="0">
                <a:solidFill>
                  <a:schemeClr val="accent3"/>
                </a:solidFill>
              </a:rPr>
              <a:t>, for the most part you will work with digital filters because your data is discrete (i.e., has a sampling frequency)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are filters whose impulse response do not fall to zero (infinite series) </a:t>
            </a:r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are filters whose impulse response are finite and will reach zero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8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Infinite Impulse Response </a:t>
            </a:r>
            <a:r>
              <a:rPr lang="en-US" sz="2400" b="1" dirty="0">
                <a:solidFill>
                  <a:schemeClr val="accent3"/>
                </a:solidFill>
              </a:rPr>
              <a:t>IIR</a:t>
            </a:r>
            <a:r>
              <a:rPr lang="en-US" sz="2400" dirty="0">
                <a:solidFill>
                  <a:schemeClr val="accent3"/>
                </a:solidFill>
              </a:rPr>
              <a:t> work faster and take up less memory on a computer while executing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Finite Impulse Response </a:t>
            </a:r>
            <a:r>
              <a:rPr lang="en-US" sz="2400" b="1" dirty="0">
                <a:solidFill>
                  <a:schemeClr val="accent3"/>
                </a:solidFill>
              </a:rPr>
              <a:t>FIR </a:t>
            </a:r>
            <a:r>
              <a:rPr lang="en-US" sz="2400" dirty="0">
                <a:solidFill>
                  <a:schemeClr val="accent3"/>
                </a:solidFill>
              </a:rPr>
              <a:t>do not introduce nonlinear phase responses (i.e., all frequencies are shifted by the same amount in phase, creating no phase distortions)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 </a:t>
            </a:r>
            <a:r>
              <a:rPr lang="en" dirty="0" err="1"/>
              <a:t>cont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FFT and the Welch method are not the only options for spectral analysis, we can compute changes in frequency across time.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Yet, there is an inherent tradeoff between frequency and time resolution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 note on frequency analysis: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While there are many methods to compute power (e.g., FFT, </a:t>
            </a:r>
            <a:r>
              <a:rPr lang="en-US" sz="2400" dirty="0" err="1">
                <a:solidFill>
                  <a:schemeClr val="accent3"/>
                </a:solidFill>
              </a:rPr>
              <a:t>Morlet</a:t>
            </a:r>
            <a:r>
              <a:rPr lang="en-US" sz="2400" dirty="0">
                <a:solidFill>
                  <a:schemeClr val="accent3"/>
                </a:solidFill>
              </a:rPr>
              <a:t> wavelets, Hilbert, TRSP,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) every measure is limited by a tradeoff between accuracy in </a:t>
            </a:r>
            <a:r>
              <a:rPr lang="en-US" sz="2400" b="1" dirty="0">
                <a:solidFill>
                  <a:schemeClr val="accent3"/>
                </a:solidFill>
              </a:rPr>
              <a:t>time</a:t>
            </a:r>
            <a:r>
              <a:rPr lang="en-US" sz="2400" dirty="0">
                <a:solidFill>
                  <a:schemeClr val="accent3"/>
                </a:solidFill>
              </a:rPr>
              <a:t> vs </a:t>
            </a:r>
            <a:r>
              <a:rPr lang="en-US" sz="2400" b="1" dirty="0">
                <a:solidFill>
                  <a:schemeClr val="accent3"/>
                </a:solidFill>
              </a:rPr>
              <a:t>frequency</a:t>
            </a:r>
          </a:p>
          <a:p>
            <a:pPr marL="0" indent="0" algn="l"/>
            <a:endParaRPr lang="en-US" sz="24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</p:txBody>
      </p:sp>
    </p:spTree>
    <p:extLst>
      <p:ext uri="{BB962C8B-B14F-4D97-AF65-F5344CB8AC3E}">
        <p14:creationId xmlns:p14="http://schemas.microsoft.com/office/powerpoint/2010/main" val="379731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Frequency Analysis</a:t>
            </a:r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This </a:t>
            </a:r>
            <a:r>
              <a:rPr lang="en-US" sz="2400" b="1" dirty="0">
                <a:solidFill>
                  <a:schemeClr val="accent3"/>
                </a:solidFill>
              </a:rPr>
              <a:t>tradeoff</a:t>
            </a:r>
            <a:r>
              <a:rPr lang="en-US" sz="2400" dirty="0">
                <a:solidFill>
                  <a:schemeClr val="accent3"/>
                </a:solidFill>
              </a:rPr>
              <a:t> means that you can either be precise in your measure of frequency or time but never both 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For example, the </a:t>
            </a:r>
            <a:r>
              <a:rPr lang="en-US" sz="2400" b="1" dirty="0">
                <a:solidFill>
                  <a:schemeClr val="accent3"/>
                </a:solidFill>
              </a:rPr>
              <a:t>Hilbert</a:t>
            </a:r>
            <a:r>
              <a:rPr lang="en-US" sz="2400" dirty="0">
                <a:solidFill>
                  <a:schemeClr val="accent3"/>
                </a:solidFill>
              </a:rPr>
              <a:t> can return instantaneous power, yet is poor in frequency resolution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Whereas the </a:t>
            </a:r>
            <a:r>
              <a:rPr lang="en-US" sz="2400" b="1" dirty="0">
                <a:solidFill>
                  <a:schemeClr val="accent3"/>
                </a:solidFill>
              </a:rPr>
              <a:t>Welch</a:t>
            </a:r>
            <a:r>
              <a:rPr lang="en-US" sz="2400" dirty="0">
                <a:solidFill>
                  <a:schemeClr val="accent3"/>
                </a:solidFill>
              </a:rPr>
              <a:t> method has the opposite problem</a:t>
            </a:r>
          </a:p>
        </p:txBody>
      </p:sp>
    </p:spTree>
    <p:extLst>
      <p:ext uri="{BB962C8B-B14F-4D97-AF65-F5344CB8AC3E}">
        <p14:creationId xmlns:p14="http://schemas.microsoft.com/office/powerpoint/2010/main" val="90893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8148070" y="621701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4442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9591" y="105874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Transformation that takes a real timeseries and returns the analytic signal represented by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 of the time series and the </a:t>
            </a:r>
            <a:r>
              <a:rPr lang="en-US" sz="2400" b="1" dirty="0"/>
              <a:t>phase</a:t>
            </a:r>
            <a:r>
              <a:rPr lang="en-US" sz="2400" dirty="0"/>
              <a:t> of the oscillation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is one way of computing spectral power over time!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83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55631" y="405057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09" y="1317134"/>
            <a:ext cx="738664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Hilbert transform takes the signal </a:t>
            </a:r>
            <a:r>
              <a:rPr lang="en-US" sz="2400" b="1" dirty="0"/>
              <a:t>s(t)</a:t>
            </a:r>
            <a:r>
              <a:rPr lang="en-US" sz="2400" dirty="0"/>
              <a:t> and tries to express it as an analytic signal composed of both </a:t>
            </a:r>
            <a:r>
              <a:rPr lang="en-US" sz="2400" b="1" dirty="0"/>
              <a:t>real</a:t>
            </a:r>
            <a:r>
              <a:rPr lang="en-US" sz="2400" dirty="0"/>
              <a:t> and </a:t>
            </a:r>
            <a:r>
              <a:rPr lang="en-US" sz="2400" b="1" dirty="0"/>
              <a:t>imaginary</a:t>
            </a:r>
            <a:r>
              <a:rPr lang="en-US" sz="2400" dirty="0"/>
              <a:t> parts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75BAE6-8CBF-4D46-9985-AC6A4A53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5" t="38323" r="39347" b="45117"/>
          <a:stretch/>
        </p:blipFill>
        <p:spPr>
          <a:xfrm>
            <a:off x="3555039" y="3412103"/>
            <a:ext cx="2018271" cy="5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Hilbert Transform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17174" y="3998707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19347" y="1144290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 MATLAB, the function </a:t>
            </a:r>
            <a:r>
              <a:rPr lang="en-US" sz="2400" b="1" dirty="0"/>
              <a:t>Hilbert() </a:t>
            </a:r>
            <a:r>
              <a:rPr lang="en-US" sz="2400" dirty="0"/>
              <a:t>returns the complex number output of your signal. The real part </a:t>
            </a:r>
            <a:r>
              <a:rPr lang="en-US" sz="2400" b="1" dirty="0"/>
              <a:t>abs(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reflecting the </a:t>
            </a:r>
            <a:r>
              <a:rPr lang="en-US" sz="2400" b="1" dirty="0"/>
              <a:t>instantaneous</a:t>
            </a:r>
            <a:r>
              <a:rPr lang="en-US" sz="2400" dirty="0"/>
              <a:t> </a:t>
            </a:r>
            <a:r>
              <a:rPr lang="en-US" sz="2400" b="1" dirty="0"/>
              <a:t>amplitude</a:t>
            </a:r>
            <a:r>
              <a:rPr lang="en-US" sz="2400" dirty="0"/>
              <a:t>, and the imaginary part </a:t>
            </a:r>
            <a:r>
              <a:rPr lang="en-US" sz="2400" b="1" dirty="0"/>
              <a:t>angle(</a:t>
            </a:r>
            <a:r>
              <a:rPr lang="en-US" sz="2400" b="1" dirty="0" err="1"/>
              <a:t>hil</a:t>
            </a:r>
            <a:r>
              <a:rPr lang="en-US" sz="2400" b="1" dirty="0"/>
              <a:t>) </a:t>
            </a:r>
            <a:r>
              <a:rPr lang="en-US" sz="2400" dirty="0"/>
              <a:t>being the </a:t>
            </a:r>
            <a:r>
              <a:rPr lang="en-US" sz="2400" b="1" dirty="0"/>
              <a:t>phase</a:t>
            </a:r>
            <a:r>
              <a:rPr lang="en-US" sz="2400" dirty="0"/>
              <a:t> of the signal</a:t>
            </a:r>
          </a:p>
        </p:txBody>
      </p:sp>
    </p:spTree>
    <p:extLst>
      <p:ext uri="{BB962C8B-B14F-4D97-AF65-F5344CB8AC3E}">
        <p14:creationId xmlns:p14="http://schemas.microsoft.com/office/powerpoint/2010/main" val="50963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Useful function in MATLAB to find local maxima or minima in your data based on several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modify function to use different local peak criteria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Can input descriptive statistics for reference (e.g. std)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peaks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400" dirty="0"/>
              <a:t>'</a:t>
            </a:r>
            <a:r>
              <a:rPr lang="en-CA" sz="2400" dirty="0" err="1"/>
              <a:t>MinPeakDistance</a:t>
            </a:r>
            <a:r>
              <a:rPr lang="en-CA" sz="2400" dirty="0"/>
              <a:t>’ –distance between peaks</a:t>
            </a: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Npeaks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–maximum number of peaks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MinPeakHeight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height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</a:t>
            </a:r>
            <a:r>
              <a:rPr lang="en-CA" sz="2400" dirty="0" err="1">
                <a:solidFill>
                  <a:schemeClr val="accent3"/>
                </a:solidFill>
              </a:rPr>
              <a:t>MinPeakProminence</a:t>
            </a:r>
            <a:r>
              <a:rPr lang="en-CA" sz="2400" dirty="0">
                <a:solidFill>
                  <a:schemeClr val="accent3"/>
                </a:solidFill>
              </a:rPr>
              <a:t>’ </a:t>
            </a:r>
            <a:r>
              <a:rPr lang="en-CA" sz="2400" dirty="0"/>
              <a:t>–minimum prominence of peak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‘Threshold’</a:t>
            </a:r>
            <a:r>
              <a:rPr lang="en-CA" sz="2400" dirty="0"/>
              <a:t> –minimum difference between peak and neighbours</a:t>
            </a:r>
            <a:endParaRPr lang="en-CA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400" dirty="0">
                <a:solidFill>
                  <a:schemeClr val="accent3"/>
                </a:solidFill>
              </a:rPr>
              <a:t>Etc..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Simulating Data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1140835" y="1048031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normrnd</a:t>
            </a:r>
            <a:r>
              <a:rPr lang="en-US" sz="2400" b="1" dirty="0">
                <a:solidFill>
                  <a:schemeClr val="accent3"/>
                </a:solidFill>
              </a:rPr>
              <a:t>() </a:t>
            </a:r>
            <a:r>
              <a:rPr lang="en-US" sz="2400" dirty="0">
                <a:solidFill>
                  <a:schemeClr val="accent3"/>
                </a:solidFill>
              </a:rPr>
              <a:t>– normal distribution 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</a:rPr>
              <a:t>gamrnd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– gamma distribution</a:t>
            </a: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chi2rnd() </a:t>
            </a:r>
            <a:r>
              <a:rPr lang="en-US" sz="2400" dirty="0">
                <a:solidFill>
                  <a:schemeClr val="accent3"/>
                </a:solidFill>
              </a:rPr>
              <a:t>–chi 2 distribution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rand()</a:t>
            </a:r>
            <a:r>
              <a:rPr lang="en-US" sz="2400" dirty="0">
                <a:solidFill>
                  <a:schemeClr val="accent3"/>
                </a:solidFill>
              </a:rPr>
              <a:t> –uniform distribution </a:t>
            </a:r>
          </a:p>
          <a:p>
            <a:pPr algn="l">
              <a:lnSpc>
                <a:spcPct val="150000"/>
              </a:lnSpc>
            </a:pPr>
            <a:endParaRPr lang="en-US" sz="24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** note that all these distributions have many associated functions for stats (see class 7)</a:t>
            </a:r>
          </a:p>
        </p:txBody>
      </p:sp>
    </p:spTree>
    <p:extLst>
      <p:ext uri="{BB962C8B-B14F-4D97-AF65-F5344CB8AC3E}">
        <p14:creationId xmlns:p14="http://schemas.microsoft.com/office/powerpoint/2010/main" val="1138485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7582056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There are many toolboxes in addition to the basic functions of MATLAB, some are developed my MATLAB and others are </a:t>
            </a:r>
            <a:r>
              <a:rPr lang="en-US" sz="2400" b="1" dirty="0"/>
              <a:t>external</a:t>
            </a:r>
            <a:r>
              <a:rPr lang="en-US" sz="2400" dirty="0"/>
              <a:t> and need downloading</a:t>
            </a:r>
          </a:p>
        </p:txBody>
      </p:sp>
    </p:spTree>
    <p:extLst>
      <p:ext uri="{BB962C8B-B14F-4D97-AF65-F5344CB8AC3E}">
        <p14:creationId xmlns:p14="http://schemas.microsoft.com/office/powerpoint/2010/main" val="367863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Toolboxes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05210" y="1317134"/>
            <a:ext cx="686536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Most external toolboxes can be downloaded from a website and installed either by running a command in the MATLAB terminal or by </a:t>
            </a:r>
            <a:r>
              <a:rPr lang="en-US" sz="2400" b="1" dirty="0"/>
              <a:t>adding</a:t>
            </a:r>
            <a:r>
              <a:rPr lang="en-US" sz="2400" dirty="0"/>
              <a:t> the toolbox to your </a:t>
            </a:r>
            <a:r>
              <a:rPr lang="en-US" sz="2400" b="1" dirty="0"/>
              <a:t>MATLAB path </a:t>
            </a:r>
          </a:p>
        </p:txBody>
      </p:sp>
    </p:spTree>
    <p:extLst>
      <p:ext uri="{BB962C8B-B14F-4D97-AF65-F5344CB8AC3E}">
        <p14:creationId xmlns:p14="http://schemas.microsoft.com/office/powerpoint/2010/main" val="2207141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17824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Toolboxes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1027891" y="2876420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EEGLAB</a:t>
            </a:r>
            <a:endParaRPr sz="21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68191" y="3499520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933266" y="24350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SPM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73566" y="30581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805091" y="2881668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Brainstorm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45391" y="3504769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8B0B6-E651-B94C-9DD5-0B6BEF15AA71}"/>
              </a:ext>
            </a:extLst>
          </p:cNvPr>
          <p:cNvSpPr txBox="1"/>
          <p:nvPr/>
        </p:nvSpPr>
        <p:spPr>
          <a:xfrm>
            <a:off x="956542" y="2232539"/>
            <a:ext cx="7200000" cy="156966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NOTE: not all toolboxes are compatible with one another, some may share functions with the same name. Be aware of which functions/ toolboxes are on your MATLAB path</a:t>
            </a:r>
          </a:p>
        </p:txBody>
      </p:sp>
    </p:spTree>
    <p:extLst>
      <p:ext uri="{BB962C8B-B14F-4D97-AF65-F5344CB8AC3E}">
        <p14:creationId xmlns:p14="http://schemas.microsoft.com/office/powerpoint/2010/main" val="230829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Smoothing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You can try and remove noise from your data by smoothing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Smooth() and </a:t>
            </a:r>
            <a:r>
              <a:rPr lang="en-US" sz="2400" b="1" dirty="0" err="1">
                <a:solidFill>
                  <a:schemeClr val="accent3"/>
                </a:solidFill>
              </a:rPr>
              <a:t>smoothdata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Detrend()</a:t>
            </a:r>
          </a:p>
        </p:txBody>
      </p:sp>
    </p:spTree>
    <p:extLst>
      <p:ext uri="{BB962C8B-B14F-4D97-AF65-F5344CB8AC3E}">
        <p14:creationId xmlns:p14="http://schemas.microsoft.com/office/powerpoint/2010/main" val="97110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Sometimes it is necessary to normalize your data before you preform an analysis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This could </a:t>
            </a:r>
            <a:r>
              <a:rPr lang="en-US" sz="2400">
                <a:solidFill>
                  <a:schemeClr val="accent3"/>
                </a:solidFill>
              </a:rPr>
              <a:t>mean scaling </a:t>
            </a:r>
            <a:r>
              <a:rPr lang="en-US" sz="2400" dirty="0">
                <a:solidFill>
                  <a:schemeClr val="accent3"/>
                </a:solidFill>
              </a:rPr>
              <a:t>the range of the data or mean centering it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Normalize() </a:t>
            </a:r>
          </a:p>
        </p:txBody>
      </p:sp>
    </p:spTree>
    <p:extLst>
      <p:ext uri="{BB962C8B-B14F-4D97-AF65-F5344CB8AC3E}">
        <p14:creationId xmlns:p14="http://schemas.microsoft.com/office/powerpoint/2010/main" val="314497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It is important to normalize data specially if you are comparing measures that do not have a defined range (i.e., a personality scale vs neural activity) </a:t>
            </a:r>
          </a:p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Normalize data if you are comparing two measures of different scales (e.g., in PCA, PLS </a:t>
            </a:r>
            <a:r>
              <a:rPr lang="en-US" sz="2400" b="1" dirty="0" err="1">
                <a:solidFill>
                  <a:schemeClr val="accent3"/>
                </a:solidFill>
              </a:rPr>
              <a:t>etc</a:t>
            </a:r>
            <a:r>
              <a:rPr lang="en-US" sz="2400" b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905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Interpolation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If there are large outliers in your dataset, you may consider interpolation (i.e., removing outliers and guessing what the value should have been)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b="1" dirty="0" err="1">
                <a:solidFill>
                  <a:schemeClr val="accent3"/>
                </a:solidFill>
              </a:rPr>
              <a:t>Filloutliers</a:t>
            </a:r>
            <a:r>
              <a:rPr lang="en-US" sz="2400" b="1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accent3"/>
                </a:solidFill>
              </a:rPr>
              <a:t> is a useful function to identify and replace outliers in your data 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9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Spectral analysis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Attempts to break down a wave or signal into its underlying frequency components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Answers the question how much of each frequency is there in my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BA915-F8D0-A24D-AC69-4D27938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27987">
            <a:off x="4510478" y="2331952"/>
            <a:ext cx="3435747" cy="3061984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9D680355-793B-174A-86ED-92ADEFF45ABB}"/>
              </a:ext>
            </a:extLst>
          </p:cNvPr>
          <p:cNvSpPr/>
          <p:nvPr/>
        </p:nvSpPr>
        <p:spPr>
          <a:xfrm>
            <a:off x="3469821" y="3350709"/>
            <a:ext cx="1885950" cy="1420586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BAAF5BAA-D5C6-8C43-82E3-4B6D493C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84" y="2906446"/>
            <a:ext cx="3137173" cy="22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The Fast Fourier Transform is one way we can mathematically express and solve this problem.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It returns the </a:t>
            </a:r>
            <a:r>
              <a:rPr lang="en-US" sz="2400" b="1" dirty="0">
                <a:solidFill>
                  <a:schemeClr val="accent3"/>
                </a:solidFill>
              </a:rPr>
              <a:t>spectrum</a:t>
            </a:r>
            <a:r>
              <a:rPr lang="en-US" sz="2400" dirty="0">
                <a:solidFill>
                  <a:schemeClr val="accent3"/>
                </a:solidFill>
              </a:rPr>
              <a:t> of </a:t>
            </a:r>
            <a:r>
              <a:rPr lang="en-US" sz="2400" b="1" dirty="0">
                <a:solidFill>
                  <a:schemeClr val="accent3"/>
                </a:solidFill>
              </a:rPr>
              <a:t>frequencies</a:t>
            </a:r>
            <a:r>
              <a:rPr lang="en-US" sz="2400" dirty="0">
                <a:solidFill>
                  <a:schemeClr val="accent3"/>
                </a:solidFill>
              </a:rPr>
              <a:t> that make up a signal </a:t>
            </a:r>
          </a:p>
        </p:txBody>
      </p:sp>
    </p:spTree>
    <p:extLst>
      <p:ext uri="{BB962C8B-B14F-4D97-AF65-F5344CB8AC3E}">
        <p14:creationId xmlns:p14="http://schemas.microsoft.com/office/powerpoint/2010/main" val="303427971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11425</TotalTime>
  <Words>1160</Words>
  <Application>Microsoft Macintosh PowerPoint</Application>
  <PresentationFormat>On-screen Show (16:9)</PresentationFormat>
  <Paragraphs>143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Concert One</vt:lpstr>
      <vt:lpstr>Baloo 2</vt:lpstr>
      <vt:lpstr>Teko</vt:lpstr>
      <vt:lpstr>Arial</vt:lpstr>
      <vt:lpstr>Virtual Campaign by Slidesgo</vt:lpstr>
      <vt:lpstr>MATLAB </vt:lpstr>
      <vt:lpstr>Simulating Data</vt:lpstr>
      <vt:lpstr>Simulating Data</vt:lpstr>
      <vt:lpstr>Data Smoothing</vt:lpstr>
      <vt:lpstr>Normalizing data</vt:lpstr>
      <vt:lpstr>Normalizing data</vt:lpstr>
      <vt:lpstr>Data Interpolation</vt:lpstr>
      <vt:lpstr>Spectral analysis</vt:lpstr>
      <vt:lpstr>Fourier Transform</vt:lpstr>
      <vt:lpstr>Fourier Transform</vt:lpstr>
      <vt:lpstr>Fourier Transform</vt:lpstr>
      <vt:lpstr>Fourier Transform</vt:lpstr>
      <vt:lpstr>Fourier Transform</vt:lpstr>
      <vt:lpstr>What is a Filter (no not Instagram) </vt:lpstr>
      <vt:lpstr>Filtering</vt:lpstr>
      <vt:lpstr>Filtering</vt:lpstr>
      <vt:lpstr>Filtering</vt:lpstr>
      <vt:lpstr>Filtering</vt:lpstr>
      <vt:lpstr>Filtering</vt:lpstr>
      <vt:lpstr>Filtering</vt:lpstr>
      <vt:lpstr>Filtering</vt:lpstr>
      <vt:lpstr>Spectral analysis cont</vt:lpstr>
      <vt:lpstr>Frequency Analysis</vt:lpstr>
      <vt:lpstr>Frequency Analysis</vt:lpstr>
      <vt:lpstr>Hilbert Transform</vt:lpstr>
      <vt:lpstr>Hilbert Transform</vt:lpstr>
      <vt:lpstr>Hilbert Transform</vt:lpstr>
      <vt:lpstr>Find peaks</vt:lpstr>
      <vt:lpstr>Find peaks</vt:lpstr>
      <vt:lpstr>MATLAB Toolboxes</vt:lpstr>
      <vt:lpstr>MATLAB Toolboxes</vt:lpstr>
      <vt:lpstr>Example Toolboxes</vt:lpstr>
      <vt:lpstr>Example Toolboxes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38</cp:revision>
  <dcterms:modified xsi:type="dcterms:W3CDTF">2021-11-05T01:02:56Z</dcterms:modified>
</cp:coreProperties>
</file>